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49" r:id="rId3"/>
    <p:sldId id="1236" r:id="rId4"/>
    <p:sldId id="1225" r:id="rId5"/>
    <p:sldId id="1229" r:id="rId6"/>
    <p:sldId id="1226" r:id="rId7"/>
    <p:sldId id="1228" r:id="rId8"/>
    <p:sldId id="1227" r:id="rId9"/>
    <p:sldId id="1237" r:id="rId10"/>
    <p:sldId id="1232" r:id="rId11"/>
    <p:sldId id="1234" r:id="rId12"/>
    <p:sldId id="1238" r:id="rId13"/>
    <p:sldId id="1239" r:id="rId14"/>
    <p:sldId id="1240" r:id="rId15"/>
    <p:sldId id="1231" r:id="rId16"/>
    <p:sldId id="1233" r:id="rId17"/>
    <p:sldId id="350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9C2"/>
    <a:srgbClr val="DEECF7"/>
    <a:srgbClr val="EDF1DD"/>
    <a:srgbClr val="0069C0"/>
    <a:srgbClr val="F7F085"/>
    <a:srgbClr val="FEE845"/>
    <a:srgbClr val="FEFCC2"/>
    <a:srgbClr val="FAE0AA"/>
    <a:srgbClr val="FBDAB6"/>
    <a:srgbClr val="ECD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73" autoAdjust="0"/>
    <p:restoredTop sz="96234" autoAdjust="0"/>
  </p:normalViewPr>
  <p:slideViewPr>
    <p:cSldViewPr snapToGrid="0" snapToObjects="1">
      <p:cViewPr varScale="1">
        <p:scale>
          <a:sx n="161" d="100"/>
          <a:sy n="161" d="100"/>
        </p:scale>
        <p:origin x="216" y="2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39DD3-EDFE-7045-9DFE-C9026CBF25D2}" type="datetimeFigureOut">
              <a:rPr lang="en-US" smtClean="0"/>
              <a:t>7/17/24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B3267-9F9A-F94E-A91F-249912F0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3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1920 x 1080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3267-9F9A-F94E-A91F-249912F03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875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F53A5-1983-3E0C-353B-F82A86A0D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D046F8-2D32-AD2C-B4BD-A925ECE19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D74BA-7CEF-B054-0D94-41481803C3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1920 x 1080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BBF1B-4CD6-701D-B6A2-4CC3E6FCF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B3267-9F9A-F94E-A91F-249912F036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2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A93923-3D65-5648-84BE-21263BD7EB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90673" y="92927"/>
            <a:ext cx="3171373" cy="495764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9D73D62-5AB5-7D4B-9C21-47A98499D6A9}"/>
              </a:ext>
            </a:extLst>
          </p:cNvPr>
          <p:cNvSpPr/>
          <p:nvPr userDrawn="1"/>
        </p:nvSpPr>
        <p:spPr>
          <a:xfrm>
            <a:off x="542693" y="223024"/>
            <a:ext cx="840058" cy="475786"/>
          </a:xfrm>
          <a:prstGeom prst="ellipse">
            <a:avLst/>
          </a:prstGeom>
          <a:solidFill>
            <a:srgbClr val="F7F08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7DB3D3-25D9-B142-B92B-09A1F7940172}"/>
              </a:ext>
            </a:extLst>
          </p:cNvPr>
          <p:cNvSpPr/>
          <p:nvPr userDrawn="1"/>
        </p:nvSpPr>
        <p:spPr>
          <a:xfrm>
            <a:off x="1527717" y="223024"/>
            <a:ext cx="840058" cy="475786"/>
          </a:xfrm>
          <a:prstGeom prst="ellipse">
            <a:avLst/>
          </a:prstGeom>
          <a:solidFill>
            <a:srgbClr val="FB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A8393A-18F1-E448-B50A-D7455E9FE55E}"/>
              </a:ext>
            </a:extLst>
          </p:cNvPr>
          <p:cNvSpPr/>
          <p:nvPr userDrawn="1"/>
        </p:nvSpPr>
        <p:spPr>
          <a:xfrm>
            <a:off x="542693" y="3354194"/>
            <a:ext cx="840058" cy="475786"/>
          </a:xfrm>
          <a:prstGeom prst="ellipse">
            <a:avLst/>
          </a:prstGeom>
          <a:solidFill>
            <a:srgbClr val="F5C25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D78756-19B6-394B-B8FD-32D3C3F7F7BE}"/>
              </a:ext>
            </a:extLst>
          </p:cNvPr>
          <p:cNvSpPr/>
          <p:nvPr userDrawn="1"/>
        </p:nvSpPr>
        <p:spPr>
          <a:xfrm>
            <a:off x="1527717" y="3354194"/>
            <a:ext cx="840058" cy="475786"/>
          </a:xfrm>
          <a:prstGeom prst="ellipse">
            <a:avLst/>
          </a:prstGeom>
          <a:solidFill>
            <a:srgbClr val="FAE0A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EE0A51-293A-274F-A7D2-5D6FC3F1F3B4}"/>
              </a:ext>
            </a:extLst>
          </p:cNvPr>
          <p:cNvSpPr/>
          <p:nvPr userDrawn="1"/>
        </p:nvSpPr>
        <p:spPr>
          <a:xfrm>
            <a:off x="542693" y="2726008"/>
            <a:ext cx="840058" cy="475786"/>
          </a:xfrm>
          <a:prstGeom prst="ellipse">
            <a:avLst/>
          </a:prstGeom>
          <a:solidFill>
            <a:srgbClr val="F4913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AB1915-3243-EE46-8B09-A02DBD232DC9}"/>
              </a:ext>
            </a:extLst>
          </p:cNvPr>
          <p:cNvSpPr/>
          <p:nvPr userDrawn="1"/>
        </p:nvSpPr>
        <p:spPr>
          <a:xfrm>
            <a:off x="1527717" y="2726008"/>
            <a:ext cx="840058" cy="475786"/>
          </a:xfrm>
          <a:prstGeom prst="ellipse">
            <a:avLst/>
          </a:prstGeom>
          <a:solidFill>
            <a:srgbClr val="F9C89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60704D-B676-5A4D-B9CB-C3D4F51A9CD7}"/>
              </a:ext>
            </a:extLst>
          </p:cNvPr>
          <p:cNvSpPr/>
          <p:nvPr userDrawn="1"/>
        </p:nvSpPr>
        <p:spPr>
          <a:xfrm>
            <a:off x="542693" y="841450"/>
            <a:ext cx="840058" cy="475786"/>
          </a:xfrm>
          <a:prstGeom prst="ellipse">
            <a:avLst/>
          </a:prstGeom>
          <a:solidFill>
            <a:srgbClr val="DBE4B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321598C-322F-BC4D-AE8D-01590DF29906}"/>
              </a:ext>
            </a:extLst>
          </p:cNvPr>
          <p:cNvSpPr/>
          <p:nvPr userDrawn="1"/>
        </p:nvSpPr>
        <p:spPr>
          <a:xfrm>
            <a:off x="1527717" y="841450"/>
            <a:ext cx="840058" cy="475786"/>
          </a:xfrm>
          <a:prstGeom prst="ellipse">
            <a:avLst/>
          </a:prstGeom>
          <a:solidFill>
            <a:srgbClr val="EDF1D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80DE8F8-A14C-2C4B-A7F8-A6053CCCC5D5}"/>
              </a:ext>
            </a:extLst>
          </p:cNvPr>
          <p:cNvSpPr/>
          <p:nvPr userDrawn="1"/>
        </p:nvSpPr>
        <p:spPr>
          <a:xfrm>
            <a:off x="542693" y="1469636"/>
            <a:ext cx="840058" cy="475786"/>
          </a:xfrm>
          <a:prstGeom prst="ellipse">
            <a:avLst/>
          </a:prstGeom>
          <a:solidFill>
            <a:srgbClr val="BED8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FEEB53-8E74-2E45-B9C8-0B4834CBBAAA}"/>
              </a:ext>
            </a:extLst>
          </p:cNvPr>
          <p:cNvSpPr/>
          <p:nvPr userDrawn="1"/>
        </p:nvSpPr>
        <p:spPr>
          <a:xfrm>
            <a:off x="1527717" y="1469636"/>
            <a:ext cx="840058" cy="475786"/>
          </a:xfrm>
          <a:prstGeom prst="ellipse">
            <a:avLst/>
          </a:prstGeom>
          <a:solidFill>
            <a:srgbClr val="DEECF7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CF7AAE-7B12-8046-B12B-C7407532D3F9}"/>
              </a:ext>
            </a:extLst>
          </p:cNvPr>
          <p:cNvSpPr/>
          <p:nvPr userDrawn="1"/>
        </p:nvSpPr>
        <p:spPr>
          <a:xfrm>
            <a:off x="544879" y="2097822"/>
            <a:ext cx="840058" cy="475786"/>
          </a:xfrm>
          <a:prstGeom prst="ellipse">
            <a:avLst/>
          </a:prstGeom>
          <a:solidFill>
            <a:srgbClr val="D9B48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8683A6-AA84-A743-8240-63126D04E8A9}"/>
              </a:ext>
            </a:extLst>
          </p:cNvPr>
          <p:cNvSpPr/>
          <p:nvPr userDrawn="1"/>
        </p:nvSpPr>
        <p:spPr>
          <a:xfrm>
            <a:off x="1529903" y="2097822"/>
            <a:ext cx="840058" cy="475786"/>
          </a:xfrm>
          <a:prstGeom prst="ellipse">
            <a:avLst/>
          </a:prstGeom>
          <a:solidFill>
            <a:srgbClr val="ECDBC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4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B2FB-14BD-4247-96E9-E8B5112D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23F98-EFA6-F44A-AA22-EC4526D7E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874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A083D-8630-5C4B-BECC-2A833043B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5B139-3A52-DF40-8C7A-9EB463CF9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89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83B6-79B9-F141-9557-9836F007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74319-0177-C640-8AA3-CA0226783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BC955-C7AF-8B44-8465-DAF43A887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884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84EC-E6E3-6B4E-8C87-3A06974F0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EF7CB-C23A-A44A-B2B5-68AE797E8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28A55-CDA6-C943-A61A-EBDC29B52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AEADE2-E220-D241-9E0F-1E8BCCF87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5143C-BD1C-1E49-B532-575482B3B6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671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28220-BA19-EC42-B5F6-3009891F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174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AD249-603F-FC4B-9784-B0CB53C1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061DE-312A-0D45-A81B-3E5C66A0E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96B85-0901-A54F-A678-7CD95670B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461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326E7-0466-ED49-B09F-297224D7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83F72F-156F-2F4F-B1B5-3A628726E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073BB-4F67-E24C-99F9-1A09C9255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1616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D7CE-7B03-6C4C-A8F1-BF544434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0DA94-3291-1040-BC56-7E093EB87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221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BF43D0-89B9-BE44-ABEF-4D25A93906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4ADD0-9371-994D-8AB0-487F9330B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372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02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-209174" y="378224"/>
            <a:ext cx="8791388" cy="1206221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33347"/>
            <a:ext cx="7772400" cy="1102519"/>
          </a:xfrm>
        </p:spPr>
        <p:txBody>
          <a:bodyPr>
            <a:noAutofit/>
          </a:bodyPr>
          <a:lstStyle>
            <a:lvl1pPr>
              <a:defRPr sz="3600" cap="small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39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89647" y="307368"/>
            <a:ext cx="3570102" cy="768395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149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04588" y="3600450"/>
            <a:ext cx="8791388" cy="425053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495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-134470" y="202781"/>
            <a:ext cx="8821270" cy="997369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45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6553200" y="-313765"/>
            <a:ext cx="2133600" cy="4908388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0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34470" y="187840"/>
            <a:ext cx="8791388" cy="997369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2782"/>
            <a:ext cx="8199718" cy="857250"/>
          </a:xfrm>
        </p:spPr>
        <p:txBody>
          <a:bodyPr>
            <a:noAutofit/>
          </a:bodyPr>
          <a:lstStyle>
            <a:lvl1pPr>
              <a:defRPr sz="3200" b="0" i="0">
                <a:latin typeface="+mj-lt"/>
                <a:cs typeface="Gill Sans SemiBold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1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-253998" y="3461430"/>
            <a:ext cx="8791388" cy="1148512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461430"/>
            <a:ext cx="7772400" cy="1148512"/>
          </a:xfrm>
        </p:spPr>
        <p:txBody>
          <a:bodyPr anchor="t">
            <a:normAutofit/>
          </a:bodyPr>
          <a:lstStyle>
            <a:lvl1pPr algn="l">
              <a:defRPr sz="3200" b="0" i="0" cap="none">
                <a:latin typeface="+mj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47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-104588" y="202781"/>
            <a:ext cx="8791388" cy="997369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651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-132974" y="176097"/>
            <a:ext cx="8791388" cy="997369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92581"/>
            <a:ext cx="4040188" cy="479822"/>
          </a:xfrm>
        </p:spPr>
        <p:txBody>
          <a:bodyPr anchor="b"/>
          <a:lstStyle>
            <a:lvl1pPr marL="0" indent="0">
              <a:buNone/>
              <a:defRPr sz="2400" b="0" i="0">
                <a:latin typeface="+mj-lt"/>
                <a:cs typeface="Gill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6904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92581"/>
            <a:ext cx="4041775" cy="479822"/>
          </a:xfrm>
        </p:spPr>
        <p:txBody>
          <a:bodyPr anchor="b"/>
          <a:lstStyle>
            <a:lvl1pPr marL="0" indent="0">
              <a:buNone/>
              <a:defRPr sz="2400" b="0" i="0">
                <a:latin typeface="+mj-lt"/>
                <a:cs typeface="Gill Sans Semi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6904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7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-104588" y="202781"/>
            <a:ext cx="8791388" cy="997369"/>
          </a:xfrm>
          <a:prstGeom prst="roundRect">
            <a:avLst/>
          </a:prstGeom>
          <a:solidFill>
            <a:srgbClr val="FAF9C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886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98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7FD1-C958-774D-9B92-0A9C2785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1549F-B583-814B-B1B9-A93F6AEF4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047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6097"/>
            <a:ext cx="82296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2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Gill Sans Semi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433347"/>
            <a:ext cx="8083296" cy="1102519"/>
          </a:xfrm>
        </p:spPr>
        <p:txBody>
          <a:bodyPr/>
          <a:lstStyle/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Whatsits in Winter: A Branching Options Exercise for Illustrating Natural Selection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2386" y="1858940"/>
            <a:ext cx="4670018" cy="174869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Dan Johnson, </a:t>
            </a:r>
          </a:p>
          <a:p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Wake Forest University</a:t>
            </a:r>
          </a:p>
        </p:txBody>
      </p:sp>
      <p:pic>
        <p:nvPicPr>
          <p:cNvPr id="4" name="Picture 3" descr="Biology_logo_rebuilt_900px.png">
            <a:extLst>
              <a:ext uri="{FF2B5EF4-FFF2-40B4-BE49-F238E27FC236}">
                <a16:creationId xmlns:a16="http://schemas.microsoft.com/office/drawing/2014/main" id="{91C84AFF-C2B5-AB4E-9BD6-2B336FE1F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02" y="2036602"/>
            <a:ext cx="1027365" cy="1025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D1C8D2-E019-EE48-9E23-B35845617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127" y="3096395"/>
            <a:ext cx="1610314" cy="1025084"/>
          </a:xfrm>
          <a:prstGeom prst="rect">
            <a:avLst/>
          </a:prstGeom>
        </p:spPr>
      </p:pic>
      <p:pic>
        <p:nvPicPr>
          <p:cNvPr id="10" name="Picture 9" descr="A white sign with black text&#10;&#10;Description automatically generated">
            <a:extLst>
              <a:ext uri="{FF2B5EF4-FFF2-40B4-BE49-F238E27FC236}">
                <a16:creationId xmlns:a16="http://schemas.microsoft.com/office/drawing/2014/main" id="{32AF2B6C-EF6D-5962-23E4-0B15BB3B5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2033" y="3914950"/>
            <a:ext cx="4379934" cy="1102520"/>
          </a:xfrm>
          <a:prstGeom prst="rect">
            <a:avLst/>
          </a:prstGeom>
        </p:spPr>
      </p:pic>
      <p:pic>
        <p:nvPicPr>
          <p:cNvPr id="7" name="Picture 6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FEC02BC9-057B-5850-4ACB-5C6B14AEA1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60" y="2109003"/>
            <a:ext cx="1748696" cy="17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2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D0CABFC-7175-0031-13FD-487D200F0842}"/>
              </a:ext>
            </a:extLst>
          </p:cNvPr>
          <p:cNvSpPr/>
          <p:nvPr/>
        </p:nvSpPr>
        <p:spPr>
          <a:xfrm>
            <a:off x="-135172" y="258768"/>
            <a:ext cx="8712577" cy="857250"/>
          </a:xfrm>
          <a:prstGeom prst="roundRect">
            <a:avLst/>
          </a:prstGeom>
          <a:solidFill>
            <a:srgbClr val="DEECF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37611-7A3A-34B1-346F-11CC8D76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488"/>
            <a:ext cx="8199718" cy="857250"/>
          </a:xfrm>
        </p:spPr>
        <p:txBody>
          <a:bodyPr/>
          <a:lstStyle/>
          <a:p>
            <a:r>
              <a:rPr lang="en-US" dirty="0"/>
              <a:t>Data You Are Collecting &amp; Collating</a:t>
            </a:r>
          </a:p>
        </p:txBody>
      </p:sp>
      <p:pic>
        <p:nvPicPr>
          <p:cNvPr id="5" name="Picture 4" descr="A white sheet with black text&#10;&#10;Description automatically generated">
            <a:extLst>
              <a:ext uri="{FF2B5EF4-FFF2-40B4-BE49-F238E27FC236}">
                <a16:creationId xmlns:a16="http://schemas.microsoft.com/office/drawing/2014/main" id="{7408668A-AB8F-2BF6-B986-8D25C314D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36" y="1292568"/>
            <a:ext cx="6378527" cy="36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24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ED619FF-EED3-C6F0-68A1-E65D72FBD325}"/>
              </a:ext>
            </a:extLst>
          </p:cNvPr>
          <p:cNvSpPr/>
          <p:nvPr/>
        </p:nvSpPr>
        <p:spPr>
          <a:xfrm>
            <a:off x="-127220" y="258768"/>
            <a:ext cx="8704626" cy="857250"/>
          </a:xfrm>
          <a:prstGeom prst="roundRect">
            <a:avLst/>
          </a:prstGeom>
          <a:solidFill>
            <a:srgbClr val="DEECF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D93BD-0199-C2A7-11AF-939A073F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439"/>
            <a:ext cx="8199718" cy="857250"/>
          </a:xfrm>
        </p:spPr>
        <p:txBody>
          <a:bodyPr/>
          <a:lstStyle/>
          <a:p>
            <a:r>
              <a:rPr lang="en-US" dirty="0"/>
              <a:t>Let’s Go Forage!</a:t>
            </a:r>
          </a:p>
        </p:txBody>
      </p:sp>
    </p:spTree>
    <p:extLst>
      <p:ext uri="{BB962C8B-B14F-4D97-AF65-F5344CB8AC3E}">
        <p14:creationId xmlns:p14="http://schemas.microsoft.com/office/powerpoint/2010/main" val="393998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289CE-9C24-6104-D51E-CEBB7AFAB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F52FA8-D8CC-8A4A-1BB7-4CC0B525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768"/>
            <a:ext cx="8199718" cy="857250"/>
          </a:xfrm>
        </p:spPr>
        <p:txBody>
          <a:bodyPr/>
          <a:lstStyle/>
          <a:p>
            <a:r>
              <a:rPr lang="en-US" dirty="0"/>
              <a:t>Instructors’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D0779-BF48-F83B-FDB6-2D53F92CE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56" y="1483568"/>
            <a:ext cx="8012862" cy="332652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Students should take pre-measured containers of food, a clipboard, nest box, and a data sheet with them to the marked sites.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Onsite, have pairs pick their nesting site, then have one member scatter food randomly that their partner will forage for.</a:t>
            </a:r>
          </a:p>
        </p:txBody>
      </p:sp>
    </p:spTree>
    <p:extLst>
      <p:ext uri="{BB962C8B-B14F-4D97-AF65-F5344CB8AC3E}">
        <p14:creationId xmlns:p14="http://schemas.microsoft.com/office/powerpoint/2010/main" val="161517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21375-6FFD-6954-5BBC-45B788FFA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634049-E09B-F3A8-1B0E-24B9AF1F8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768"/>
            <a:ext cx="8199718" cy="857250"/>
          </a:xfrm>
        </p:spPr>
        <p:txBody>
          <a:bodyPr/>
          <a:lstStyle/>
          <a:p>
            <a:r>
              <a:rPr lang="en-US" dirty="0"/>
              <a:t>Instructors’ Information, cont.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04968A-8004-57E7-4466-191DDDB32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56" y="1483568"/>
            <a:ext cx="8012862" cy="351780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400" dirty="0"/>
              <a:t>Students should make predictions for the pre-exercise questions </a:t>
            </a:r>
            <a:r>
              <a:rPr lang="en-US" sz="2400" b="1" dirty="0"/>
              <a:t>before</a:t>
            </a:r>
            <a:r>
              <a:rPr lang="en-US" sz="2400" dirty="0"/>
              <a:t> starting the simulation.</a:t>
            </a:r>
          </a:p>
          <a:p>
            <a:pPr marL="914400" lvl="1" indent="-514350"/>
            <a:r>
              <a:rPr lang="en-US" sz="2400" dirty="0"/>
              <a:t>Tip: it may help students make better predictions if you let them complete the first week of foraging, THEN work on the questions.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Remind timekeepers to write down results every “week”. Ask if they have it done before starting the next round.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Occasionally ask what “week” is coming up, so students do not get behind or place data in the wrong week.</a:t>
            </a:r>
          </a:p>
        </p:txBody>
      </p:sp>
    </p:spTree>
    <p:extLst>
      <p:ext uri="{BB962C8B-B14F-4D97-AF65-F5344CB8AC3E}">
        <p14:creationId xmlns:p14="http://schemas.microsoft.com/office/powerpoint/2010/main" val="2724407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639CF-642C-A7FC-8990-A8EEDFA9F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EA1664-DA03-EF1E-1B2F-5C4287740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768"/>
            <a:ext cx="8199718" cy="857250"/>
          </a:xfrm>
        </p:spPr>
        <p:txBody>
          <a:bodyPr/>
          <a:lstStyle/>
          <a:p>
            <a:r>
              <a:rPr lang="en-US" dirty="0"/>
              <a:t>Instructors’ Information, cont.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EB63B6-F9BC-2309-2761-F3E195AB7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56" y="1483568"/>
            <a:ext cx="8012862" cy="35178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400" dirty="0"/>
              <a:t>At the end of </a:t>
            </a:r>
            <a:r>
              <a:rPr lang="en-US" sz="2400" u="sng" dirty="0"/>
              <a:t>each</a:t>
            </a:r>
            <a:r>
              <a:rPr lang="en-US" sz="2400" dirty="0"/>
              <a:t> 12-week simulation have students:</a:t>
            </a:r>
          </a:p>
          <a:p>
            <a:pPr marL="914400" lvl="1" indent="-514350"/>
            <a:r>
              <a:rPr lang="en-US" sz="2400" dirty="0"/>
              <a:t>Enter their team’s data in a shared spreadsheet;</a:t>
            </a:r>
          </a:p>
          <a:p>
            <a:pPr marL="914400" lvl="1" indent="-514350"/>
            <a:r>
              <a:rPr lang="en-US" sz="2400" dirty="0"/>
              <a:t>Gather around and report out what happened: who “died,” how long foraging took, etc.; and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Answer the debrief questions about the simulation they just completed.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Do not go on to the next simulation until all groups have at least rough answers to the debrief questions.</a:t>
            </a:r>
          </a:p>
        </p:txBody>
      </p:sp>
    </p:spTree>
    <p:extLst>
      <p:ext uri="{BB962C8B-B14F-4D97-AF65-F5344CB8AC3E}">
        <p14:creationId xmlns:p14="http://schemas.microsoft.com/office/powerpoint/2010/main" val="237973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E419A-286E-F82F-4AAC-021D28E49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12D933E-18C3-4E5A-A5DF-B0AC328A19AA}"/>
              </a:ext>
            </a:extLst>
          </p:cNvPr>
          <p:cNvSpPr/>
          <p:nvPr/>
        </p:nvSpPr>
        <p:spPr>
          <a:xfrm>
            <a:off x="-137221" y="258768"/>
            <a:ext cx="8708727" cy="857250"/>
          </a:xfrm>
          <a:prstGeom prst="roundRect">
            <a:avLst/>
          </a:prstGeom>
          <a:solidFill>
            <a:srgbClr val="DEECF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1AC8A5-1060-A20F-AC8C-F6BD4EBE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768"/>
            <a:ext cx="8199718" cy="857250"/>
          </a:xfrm>
        </p:spPr>
        <p:txBody>
          <a:bodyPr/>
          <a:lstStyle/>
          <a:p>
            <a:r>
              <a:rPr lang="en-US" dirty="0"/>
              <a:t>Lab Debrief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BF68D1-47E8-7D73-FCFD-E7B00F6D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45345"/>
            <a:ext cx="8016949" cy="37051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What did you predict vs. observe in </a:t>
            </a:r>
            <a:r>
              <a:rPr lang="en-US" sz="2800" dirty="0" err="1"/>
              <a:t>Exs</a:t>
            </a:r>
            <a:r>
              <a:rPr lang="en-US" sz="2800" dirty="0"/>
              <a:t>. 1-3? </a:t>
            </a:r>
          </a:p>
          <a:p>
            <a:pPr marL="857250" lvl="1" indent="-457200">
              <a:buFont typeface="+mj-lt"/>
              <a:buAutoNum type="arabicPeriod"/>
            </a:pPr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Given what you saw, are these true or false? Why?</a:t>
            </a:r>
          </a:p>
          <a:p>
            <a:pPr lvl="1">
              <a:buSzPct val="90000"/>
              <a:buFont typeface="Wingdings" pitchFamily="2" charset="2"/>
              <a:buChar char="§"/>
            </a:pPr>
            <a:r>
              <a:rPr lang="en-US" sz="2400" dirty="0"/>
              <a:t>Selection </a:t>
            </a:r>
            <a:r>
              <a:rPr lang="en-US" sz="2400" u="sng" dirty="0"/>
              <a:t>causes</a:t>
            </a:r>
            <a:r>
              <a:rPr lang="en-US" sz="2400" dirty="0"/>
              <a:t> new variations to appear.</a:t>
            </a:r>
          </a:p>
          <a:p>
            <a:pPr lvl="1">
              <a:buSzPct val="90000"/>
              <a:buFont typeface="Wingdings" pitchFamily="2" charset="2"/>
              <a:buChar char="§"/>
            </a:pPr>
            <a:r>
              <a:rPr lang="en-US" sz="2400" dirty="0"/>
              <a:t>Selection always favors the </a:t>
            </a:r>
            <a:r>
              <a:rPr lang="en-US" sz="2400" u="sng" dirty="0"/>
              <a:t>one best solution</a:t>
            </a:r>
            <a:r>
              <a:rPr lang="en-US" sz="2400" dirty="0"/>
              <a:t> to survival.</a:t>
            </a:r>
          </a:p>
          <a:p>
            <a:pPr lvl="1">
              <a:buSzPct val="90000"/>
              <a:buFont typeface="Wingdings" pitchFamily="2" charset="2"/>
              <a:buChar char="§"/>
            </a:pPr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If selection is going on all the time:</a:t>
            </a:r>
          </a:p>
          <a:p>
            <a:pPr lvl="1" indent="-342900">
              <a:buFont typeface="Wingdings" pitchFamily="2" charset="2"/>
              <a:buChar char="§"/>
            </a:pPr>
            <a:r>
              <a:rPr lang="en-US" sz="2400" dirty="0"/>
              <a:t>Why do some populations change but not others?</a:t>
            </a:r>
          </a:p>
        </p:txBody>
      </p:sp>
    </p:spTree>
    <p:extLst>
      <p:ext uri="{BB962C8B-B14F-4D97-AF65-F5344CB8AC3E}">
        <p14:creationId xmlns:p14="http://schemas.microsoft.com/office/powerpoint/2010/main" val="1489865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69BCA-3D71-1D90-F5A4-20B636CA5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96468F-870A-859E-3F75-1A67C567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Instructors: Branching Options We </a:t>
            </a:r>
            <a:r>
              <a:rPr lang="en-US" dirty="0" err="1"/>
              <a:t>ID’ed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F128B0-EF44-148F-90D0-6C7315B4F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540" y="1398930"/>
            <a:ext cx="3951798" cy="3467268"/>
          </a:xfrm>
        </p:spPr>
        <p:txBody>
          <a:bodyPr>
            <a:normAutofit/>
          </a:bodyPr>
          <a:lstStyle/>
          <a:p>
            <a:r>
              <a:rPr lang="en-US" sz="1600" dirty="0"/>
              <a:t>AFTER Exercise 1</a:t>
            </a:r>
          </a:p>
          <a:p>
            <a:pPr lvl="1"/>
            <a:r>
              <a:rPr lang="en-US" sz="1400" dirty="0"/>
              <a:t>Effects of environmental changes </a:t>
            </a:r>
            <a:br>
              <a:rPr lang="en-US" sz="1400" dirty="0"/>
            </a:br>
            <a:r>
              <a:rPr lang="en-US" sz="1400" dirty="0"/>
              <a:t>(colder, stormier, drier winter)?</a:t>
            </a:r>
          </a:p>
          <a:p>
            <a:pPr lvl="1"/>
            <a:r>
              <a:rPr lang="en-US" sz="1400" dirty="0"/>
              <a:t>What if whatsits compete, cooperate?</a:t>
            </a:r>
          </a:p>
          <a:p>
            <a:pPr lvl="1"/>
            <a:endParaRPr lang="en-US" sz="900" dirty="0"/>
          </a:p>
          <a:p>
            <a:r>
              <a:rPr lang="en-US" sz="1600" dirty="0"/>
              <a:t>AFTER Exercise 2 </a:t>
            </a:r>
          </a:p>
          <a:p>
            <a:pPr lvl="1"/>
            <a:r>
              <a:rPr lang="en-US" sz="1400" dirty="0"/>
              <a:t>Effects of higher food demands?</a:t>
            </a:r>
          </a:p>
          <a:p>
            <a:pPr lvl="1"/>
            <a:r>
              <a:rPr lang="en-US" sz="1400" dirty="0"/>
              <a:t>Effects of ample vs. scarce food?</a:t>
            </a:r>
          </a:p>
          <a:p>
            <a:pPr lvl="1"/>
            <a:r>
              <a:rPr lang="en-US" sz="1400" dirty="0"/>
              <a:t>F/X sexual selection on mouthparts size?</a:t>
            </a:r>
            <a:endParaRPr lang="en-US" sz="1200" dirty="0"/>
          </a:p>
          <a:p>
            <a:pPr lvl="1"/>
            <a:r>
              <a:rPr lang="en-US" sz="1400" dirty="0"/>
              <a:t>F/X of random drift on H/W </a:t>
            </a:r>
            <a:r>
              <a:rPr lang="en-US" sz="1400" dirty="0" err="1"/>
              <a:t>equil</a:t>
            </a:r>
            <a:r>
              <a:rPr lang="en-US" sz="1400" dirty="0"/>
              <a:t>.</a:t>
            </a:r>
          </a:p>
          <a:p>
            <a:pPr lvl="2"/>
            <a:r>
              <a:rPr lang="en-US" sz="1400" dirty="0"/>
              <a:t>Run Ex. 2 twice; 1 plot randomly </a:t>
            </a:r>
            <a:br>
              <a:rPr lang="en-US" sz="1400" dirty="0"/>
            </a:br>
            <a:r>
              <a:rPr lang="en-US" sz="1400" dirty="0"/>
              <a:t>has “accident” or predation</a:t>
            </a:r>
          </a:p>
          <a:p>
            <a:pPr lvl="2"/>
            <a:r>
              <a:rPr lang="en-US" sz="1400" dirty="0"/>
              <a:t>How is gene pool changed?</a:t>
            </a:r>
            <a:endParaRPr lang="en-US" sz="1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446181-F1DE-7765-5F8B-8F323665A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0092" y="1398930"/>
            <a:ext cx="4715123" cy="3671840"/>
          </a:xfrm>
        </p:spPr>
        <p:txBody>
          <a:bodyPr>
            <a:normAutofit/>
          </a:bodyPr>
          <a:lstStyle/>
          <a:p>
            <a:r>
              <a:rPr lang="en-US" sz="1600" dirty="0"/>
              <a:t>AFTER Exercise 3</a:t>
            </a:r>
          </a:p>
          <a:p>
            <a:pPr lvl="1"/>
            <a:r>
              <a:rPr lang="en-US" sz="1400" dirty="0"/>
              <a:t>Effects of selection on gene pool?</a:t>
            </a:r>
          </a:p>
          <a:p>
            <a:pPr lvl="1"/>
            <a:r>
              <a:rPr lang="en-US" sz="1400" dirty="0"/>
              <a:t>Two co-dominant alleles (G, H) control </a:t>
            </a:r>
            <a:r>
              <a:rPr lang="en-US" sz="1400" dirty="0" err="1"/>
              <a:t>ph’type</a:t>
            </a:r>
            <a:endParaRPr lang="en-US" sz="1400" dirty="0"/>
          </a:p>
          <a:p>
            <a:pPr lvl="2"/>
            <a:r>
              <a:rPr lang="en-US" sz="1300" dirty="0"/>
              <a:t>GG=knife, GH=spoon, HH=fork</a:t>
            </a:r>
          </a:p>
          <a:p>
            <a:pPr lvl="1"/>
            <a:r>
              <a:rPr lang="en-US" sz="1400" dirty="0"/>
              <a:t>Two genes control </a:t>
            </a:r>
            <a:r>
              <a:rPr lang="en-US" sz="1400" dirty="0" err="1"/>
              <a:t>ph’type</a:t>
            </a:r>
            <a:r>
              <a:rPr lang="en-US" sz="1400" dirty="0"/>
              <a:t>:</a:t>
            </a:r>
          </a:p>
          <a:p>
            <a:pPr lvl="2"/>
            <a:r>
              <a:rPr lang="en-US" sz="1300" dirty="0"/>
              <a:t>G controls blade. G_ = wide, gg = narrow (knife)</a:t>
            </a:r>
          </a:p>
          <a:p>
            <a:pPr lvl="2"/>
            <a:r>
              <a:rPr lang="en-US" sz="1300" dirty="0"/>
              <a:t>H controls tines. H_ = no-tines, </a:t>
            </a:r>
            <a:r>
              <a:rPr lang="en-US" sz="1300" dirty="0" err="1"/>
              <a:t>hh</a:t>
            </a:r>
            <a:r>
              <a:rPr lang="en-US" sz="1300" dirty="0"/>
              <a:t> = tines (fork)</a:t>
            </a:r>
          </a:p>
          <a:p>
            <a:pPr marL="914400" lvl="2" indent="0">
              <a:buNone/>
            </a:pPr>
            <a:endParaRPr lang="en-US" sz="800" dirty="0"/>
          </a:p>
          <a:p>
            <a:r>
              <a:rPr lang="en-US" sz="1600" dirty="0"/>
              <a:t>Modeling, statistics</a:t>
            </a:r>
          </a:p>
          <a:p>
            <a:pPr lvl="1"/>
            <a:r>
              <a:rPr lang="en-US" sz="1400" dirty="0"/>
              <a:t>Calculate Shannon diversity (H), Simpson dominance (D) indices pre/post-selection.</a:t>
            </a:r>
          </a:p>
          <a:p>
            <a:pPr lvl="1"/>
            <a:r>
              <a:rPr lang="en-US" sz="1400" dirty="0"/>
              <a:t>Students calculate allele </a:t>
            </a:r>
            <a:r>
              <a:rPr lang="en-US" sz="1400" dirty="0" err="1"/>
              <a:t>freqs</a:t>
            </a:r>
            <a:r>
              <a:rPr lang="en-US" sz="1400" dirty="0"/>
              <a:t>. pre/post- selection, predict mating outcomes for spring </a:t>
            </a:r>
          </a:p>
          <a:p>
            <a:pPr lvl="1"/>
            <a:r>
              <a:rPr lang="en-US" sz="1400" dirty="0"/>
              <a:t>Compare results b/w one vs. multiple sections</a:t>
            </a:r>
          </a:p>
        </p:txBody>
      </p:sp>
    </p:spTree>
    <p:extLst>
      <p:ext uri="{BB962C8B-B14F-4D97-AF65-F5344CB8AC3E}">
        <p14:creationId xmlns:p14="http://schemas.microsoft.com/office/powerpoint/2010/main" val="832470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AB5A2-1119-366A-7625-89FC1F872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09653-4AB2-C0B6-6DF8-4A00EAE57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4" y="433347"/>
            <a:ext cx="8083296" cy="1102519"/>
          </a:xfrm>
        </p:spPr>
        <p:txBody>
          <a:bodyPr/>
          <a:lstStyle/>
          <a:p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THANKS for coming today!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25486-0B1A-C481-EA7C-80016E808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410" y="1873027"/>
            <a:ext cx="4159774" cy="2935224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Check out </a:t>
            </a:r>
            <a:r>
              <a:rPr lang="en-US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add’l</a:t>
            </a:r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info, resources in ABLE 24’s workshop folder</a:t>
            </a:r>
          </a:p>
          <a:p>
            <a:pPr algn="l"/>
            <a:endParaRPr lang="en-US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 out evaluation!</a:t>
            </a:r>
          </a:p>
          <a:p>
            <a:pPr algn="l"/>
            <a:endParaRPr lang="en-US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 descr="A white sign with black text&#10;&#10;Description automatically generated">
            <a:extLst>
              <a:ext uri="{FF2B5EF4-FFF2-40B4-BE49-F238E27FC236}">
                <a16:creationId xmlns:a16="http://schemas.microsoft.com/office/drawing/2014/main" id="{58A945E2-9164-98F8-88C8-25D47E514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808" y="4182210"/>
            <a:ext cx="3228392" cy="812653"/>
          </a:xfrm>
          <a:prstGeom prst="rect">
            <a:avLst/>
          </a:prstGeom>
        </p:spPr>
      </p:pic>
      <p:pic>
        <p:nvPicPr>
          <p:cNvPr id="4" name="Picture 3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A3B40FD1-7FA3-5FC5-2F1D-9B367BA6F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743" y="1755700"/>
            <a:ext cx="2240847" cy="22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B7695-34E7-66C3-C607-D304276C2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2EE8C4-42C8-B91D-1EC1-BFB5DF69B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18" y="1483568"/>
            <a:ext cx="8229600" cy="332652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QUICK overview of lab background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Run thru Exercises 1, 2: </a:t>
            </a:r>
          </a:p>
          <a:p>
            <a:pPr marL="857250" lvl="1" indent="-457200"/>
            <a:r>
              <a:rPr lang="en-US" sz="2400" b="1" dirty="0"/>
              <a:t>Ex. 1:</a:t>
            </a:r>
            <a:r>
              <a:rPr lang="en-US" sz="2400" dirty="0"/>
              <a:t> Demo whatsits feeding simulation </a:t>
            </a:r>
          </a:p>
          <a:p>
            <a:pPr marL="857250" lvl="1" indent="-457200"/>
            <a:r>
              <a:rPr lang="en-US" sz="2400" b="1" dirty="0"/>
              <a:t>Ex. 2: </a:t>
            </a:r>
            <a:r>
              <a:rPr lang="en-US" sz="2400" dirty="0"/>
              <a:t>Forage different mouthparts, food items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Break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Talk through </a:t>
            </a:r>
            <a:r>
              <a:rPr lang="en-US" sz="2400" b="1" dirty="0"/>
              <a:t>Ex. 3:</a:t>
            </a:r>
            <a:r>
              <a:rPr lang="en-US" sz="2400" dirty="0"/>
              <a:t> Feeding in new habitats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Meta view: implementation, modifying activities, new ideas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3BF1E1-5839-4812-21EC-E50B7AA8D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768"/>
            <a:ext cx="8199718" cy="857250"/>
          </a:xfrm>
        </p:spPr>
        <p:txBody>
          <a:bodyPr/>
          <a:lstStyle/>
          <a:p>
            <a:r>
              <a:rPr lang="en-US" dirty="0"/>
              <a:t>Goals &amp; Outline for Today</a:t>
            </a:r>
          </a:p>
        </p:txBody>
      </p:sp>
    </p:spTree>
    <p:extLst>
      <p:ext uri="{BB962C8B-B14F-4D97-AF65-F5344CB8AC3E}">
        <p14:creationId xmlns:p14="http://schemas.microsoft.com/office/powerpoint/2010/main" val="88366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8B594-60D4-5AD0-28A2-D5CB99AF8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85C2D1-C8C1-BA86-C780-618FEA27F599}"/>
              </a:ext>
            </a:extLst>
          </p:cNvPr>
          <p:cNvSpPr/>
          <p:nvPr/>
        </p:nvSpPr>
        <p:spPr>
          <a:xfrm>
            <a:off x="2604051" y="2696818"/>
            <a:ext cx="2651761" cy="341906"/>
          </a:xfrm>
          <a:prstGeom prst="rect">
            <a:avLst/>
          </a:prstGeom>
          <a:solidFill>
            <a:srgbClr val="DEECF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642AAD-FBBD-CF8D-66D8-DDBF5A331CAD}"/>
              </a:ext>
            </a:extLst>
          </p:cNvPr>
          <p:cNvSpPr/>
          <p:nvPr/>
        </p:nvSpPr>
        <p:spPr>
          <a:xfrm>
            <a:off x="2604051" y="1899091"/>
            <a:ext cx="2918129" cy="341906"/>
          </a:xfrm>
          <a:prstGeom prst="rect">
            <a:avLst/>
          </a:prstGeom>
          <a:solidFill>
            <a:srgbClr val="FBF9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48B16F-9DC1-1125-1D99-E00215DE3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6979"/>
            <a:ext cx="8229600" cy="332652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Slides with a light yellow header box are information for instructors.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Slides with a light blue header box are the slides that we show students during a typical pre-lab lecture.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E32DBF-F842-FA3A-61F9-5B56317C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768"/>
            <a:ext cx="8199718" cy="857250"/>
          </a:xfrm>
        </p:spPr>
        <p:txBody>
          <a:bodyPr/>
          <a:lstStyle/>
          <a:p>
            <a:r>
              <a:rPr lang="en-US" dirty="0"/>
              <a:t>Slide Annotations</a:t>
            </a:r>
          </a:p>
        </p:txBody>
      </p:sp>
    </p:spTree>
    <p:extLst>
      <p:ext uri="{BB962C8B-B14F-4D97-AF65-F5344CB8AC3E}">
        <p14:creationId xmlns:p14="http://schemas.microsoft.com/office/powerpoint/2010/main" val="159828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912D725-486C-3645-A026-23BC590B3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238" y="269109"/>
            <a:ext cx="8273555" cy="831040"/>
          </a:xfrm>
        </p:spPr>
        <p:txBody>
          <a:bodyPr>
            <a:noAutofit/>
          </a:bodyPr>
          <a:lstStyle/>
          <a:p>
            <a:r>
              <a:rPr lang="en-US" sz="3000" dirty="0"/>
              <a:t>What Are Typical 1</a:t>
            </a:r>
            <a:r>
              <a:rPr lang="en-US" sz="3000" baseline="30000" dirty="0"/>
              <a:t>st</a:t>
            </a:r>
            <a:r>
              <a:rPr lang="en-US" sz="3000" dirty="0"/>
              <a:t>-Year Students’ Misconceptions </a:t>
            </a:r>
            <a:br>
              <a:rPr lang="en-US" sz="3000" dirty="0"/>
            </a:br>
            <a:r>
              <a:rPr lang="en-US" sz="3000" dirty="0"/>
              <a:t>About Natural Selection?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B7AC4-70F6-8247-B807-EA942AA07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2902" y="1424762"/>
            <a:ext cx="4504507" cy="3473481"/>
          </a:xfrm>
        </p:spPr>
        <p:txBody>
          <a:bodyPr>
            <a:normAutofit/>
          </a:bodyPr>
          <a:lstStyle/>
          <a:p>
            <a:pPr>
              <a:buSzPct val="90000"/>
              <a:buFont typeface="Wingdings" pitchFamily="2" charset="2"/>
              <a:buChar char="§"/>
            </a:pPr>
            <a:r>
              <a:rPr lang="en-US" sz="2800" dirty="0"/>
              <a:t>“I didn’t come from no monkey!”</a:t>
            </a:r>
          </a:p>
          <a:p>
            <a:pPr>
              <a:buSzPct val="90000"/>
              <a:buFont typeface="Wingdings" pitchFamily="2" charset="2"/>
              <a:buChar char="§"/>
            </a:pPr>
            <a:r>
              <a:rPr lang="en-US" sz="2800" dirty="0"/>
              <a:t>Selection:</a:t>
            </a:r>
          </a:p>
          <a:p>
            <a:pPr lvl="1">
              <a:buSzPct val="90000"/>
              <a:buFont typeface="Wingdings" pitchFamily="2" charset="2"/>
              <a:buChar char="§"/>
            </a:pPr>
            <a:r>
              <a:rPr lang="en-US" sz="2400" u="sng" dirty="0"/>
              <a:t>Causes</a:t>
            </a:r>
            <a:r>
              <a:rPr lang="en-US" sz="2400" dirty="0"/>
              <a:t> new variations to appear.</a:t>
            </a:r>
          </a:p>
          <a:p>
            <a:pPr lvl="1">
              <a:buSzPct val="90000"/>
              <a:buFont typeface="Wingdings" pitchFamily="2" charset="2"/>
              <a:buChar char="§"/>
            </a:pPr>
            <a:r>
              <a:rPr lang="en-US" sz="2400" dirty="0"/>
              <a:t>Picks the </a:t>
            </a:r>
            <a:r>
              <a:rPr lang="en-US" sz="2400" u="sng" dirty="0"/>
              <a:t>one best solution</a:t>
            </a:r>
            <a:r>
              <a:rPr lang="en-US" sz="2400" dirty="0"/>
              <a:t> to survival.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1A0688-290D-D643-8B33-95F9B2FEE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3" t="9025" r="25880"/>
          <a:stretch/>
        </p:blipFill>
        <p:spPr>
          <a:xfrm>
            <a:off x="381238" y="1424762"/>
            <a:ext cx="3459290" cy="331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0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310B55B-6FFF-C434-706E-E77164A58B41}"/>
              </a:ext>
            </a:extLst>
          </p:cNvPr>
          <p:cNvSpPr/>
          <p:nvPr/>
        </p:nvSpPr>
        <p:spPr>
          <a:xfrm>
            <a:off x="-129272" y="250489"/>
            <a:ext cx="8643067" cy="869173"/>
          </a:xfrm>
          <a:prstGeom prst="roundRect">
            <a:avLst/>
          </a:prstGeom>
          <a:solidFill>
            <a:srgbClr val="DEECF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40219-8928-EE61-0C67-014819069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61" y="238559"/>
            <a:ext cx="4412512" cy="857250"/>
          </a:xfrm>
        </p:spPr>
        <p:txBody>
          <a:bodyPr/>
          <a:lstStyle/>
          <a:p>
            <a:pPr algn="ctr"/>
            <a:r>
              <a:rPr lang="en-US" sz="2800" dirty="0"/>
              <a:t>Eastern Gray Squirrels </a:t>
            </a:r>
            <a:br>
              <a:rPr lang="en-US" sz="2800" dirty="0"/>
            </a:br>
            <a:r>
              <a:rPr lang="en-US" sz="2800" dirty="0"/>
              <a:t>Vary a LOT</a:t>
            </a:r>
          </a:p>
        </p:txBody>
      </p:sp>
      <p:pic>
        <p:nvPicPr>
          <p:cNvPr id="5" name="Picture 4" descr="A squirrel standing on its hind legs&#10;&#10;Description automatically generated">
            <a:extLst>
              <a:ext uri="{FF2B5EF4-FFF2-40B4-BE49-F238E27FC236}">
                <a16:creationId xmlns:a16="http://schemas.microsoft.com/office/drawing/2014/main" id="{2C189C5E-012E-1787-F856-2312C8266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54" y="1294619"/>
            <a:ext cx="2508947" cy="3340036"/>
          </a:xfrm>
          <a:prstGeom prst="rect">
            <a:avLst/>
          </a:prstGeom>
        </p:spPr>
      </p:pic>
      <p:pic>
        <p:nvPicPr>
          <p:cNvPr id="7" name="Picture 6" descr="A squirrel sitting on a post&#10;&#10;Description automatically generated">
            <a:extLst>
              <a:ext uri="{FF2B5EF4-FFF2-40B4-BE49-F238E27FC236}">
                <a16:creationId xmlns:a16="http://schemas.microsoft.com/office/drawing/2014/main" id="{54A2CBD2-3936-8EE5-4065-F2BF24DC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94" y="1669312"/>
            <a:ext cx="2620301" cy="3271405"/>
          </a:xfrm>
          <a:prstGeom prst="rect">
            <a:avLst/>
          </a:prstGeom>
        </p:spPr>
      </p:pic>
      <p:pic>
        <p:nvPicPr>
          <p:cNvPr id="9" name="Picture 8" descr="A white squirrel climbing a tree&#10;&#10;Description automatically generated">
            <a:extLst>
              <a:ext uri="{FF2B5EF4-FFF2-40B4-BE49-F238E27FC236}">
                <a16:creationId xmlns:a16="http://schemas.microsoft.com/office/drawing/2014/main" id="{FC18B85E-92EE-0361-8F7C-62FBD1DB3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146" y="89036"/>
            <a:ext cx="3886200" cy="2183674"/>
          </a:xfrm>
          <a:prstGeom prst="rect">
            <a:avLst/>
          </a:prstGeom>
        </p:spPr>
      </p:pic>
      <p:pic>
        <p:nvPicPr>
          <p:cNvPr id="11" name="Picture 10" descr="A black squirrel on a concrete surface&#10;&#10;Description automatically generated">
            <a:extLst>
              <a:ext uri="{FF2B5EF4-FFF2-40B4-BE49-F238E27FC236}">
                <a16:creationId xmlns:a16="http://schemas.microsoft.com/office/drawing/2014/main" id="{D5198A53-6686-05FB-3A74-B1AF59664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695" y="2363639"/>
            <a:ext cx="3473151" cy="2577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911A1D-63E1-0672-9516-B83017D26D35}"/>
              </a:ext>
            </a:extLst>
          </p:cNvPr>
          <p:cNvSpPr txBox="1"/>
          <p:nvPr/>
        </p:nvSpPr>
        <p:spPr>
          <a:xfrm>
            <a:off x="5446695" y="159560"/>
            <a:ext cx="129445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Brevard, NC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5DA74-6674-BD90-98F0-FA7628F0BD81}"/>
              </a:ext>
            </a:extLst>
          </p:cNvPr>
          <p:cNvSpPr txBox="1"/>
          <p:nvPr/>
        </p:nvSpPr>
        <p:spPr>
          <a:xfrm>
            <a:off x="5446695" y="2434163"/>
            <a:ext cx="17856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College Park, MD</a:t>
            </a:r>
          </a:p>
        </p:txBody>
      </p:sp>
    </p:spTree>
    <p:extLst>
      <p:ext uri="{BB962C8B-B14F-4D97-AF65-F5344CB8AC3E}">
        <p14:creationId xmlns:p14="http://schemas.microsoft.com/office/powerpoint/2010/main" val="305846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A72FD-0155-548F-F921-F4CFA8187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752F16B-DCC2-8615-F5DD-5F74D32DD626}"/>
              </a:ext>
            </a:extLst>
          </p:cNvPr>
          <p:cNvSpPr/>
          <p:nvPr/>
        </p:nvSpPr>
        <p:spPr>
          <a:xfrm>
            <a:off x="-151075" y="258768"/>
            <a:ext cx="8728481" cy="857250"/>
          </a:xfrm>
          <a:prstGeom prst="roundRect">
            <a:avLst/>
          </a:prstGeom>
          <a:solidFill>
            <a:srgbClr val="DEECF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E9768-C7B0-B37B-91B1-227F268B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768"/>
            <a:ext cx="8199718" cy="857250"/>
          </a:xfrm>
        </p:spPr>
        <p:txBody>
          <a:bodyPr/>
          <a:lstStyle/>
          <a:p>
            <a:r>
              <a:rPr lang="en-US" dirty="0"/>
              <a:t>Our Model: Gray Squirrel Diversity on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FC3C-3396-2A7A-B73E-6A2BA8731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9" y="1490260"/>
            <a:ext cx="3127248" cy="3394472"/>
          </a:xfrm>
        </p:spPr>
        <p:txBody>
          <a:bodyPr>
            <a:normAutofit/>
          </a:bodyPr>
          <a:lstStyle/>
          <a:p>
            <a:r>
              <a:rPr lang="en-US" sz="2400" dirty="0"/>
              <a:t>We scored 268 squirrels for 4 traits:</a:t>
            </a:r>
          </a:p>
          <a:p>
            <a:pPr lvl="1"/>
            <a:r>
              <a:rPr lang="en-US" sz="2000" dirty="0"/>
              <a:t>Body length</a:t>
            </a:r>
          </a:p>
          <a:p>
            <a:pPr lvl="1"/>
            <a:r>
              <a:rPr lang="en-US" sz="2000" dirty="0"/>
              <a:t>Tail length</a:t>
            </a:r>
          </a:p>
          <a:p>
            <a:pPr lvl="1"/>
            <a:r>
              <a:rPr lang="en-US" sz="2000" dirty="0"/>
              <a:t>Weight</a:t>
            </a:r>
          </a:p>
          <a:p>
            <a:pPr lvl="1"/>
            <a:r>
              <a:rPr lang="en-US" sz="2000" dirty="0"/>
              <a:t>Coat color</a:t>
            </a:r>
          </a:p>
          <a:p>
            <a:r>
              <a:rPr lang="en-US" sz="2400" dirty="0"/>
              <a:t>Each trait shows a range of variation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B03558D-95FB-8F8D-EDBA-28FF9AE40F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2" t="9581"/>
          <a:stretch/>
        </p:blipFill>
        <p:spPr bwMode="auto">
          <a:xfrm>
            <a:off x="3422221" y="1232257"/>
            <a:ext cx="5620557" cy="3707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458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42A1C-04E2-2DE4-8160-D1FB6D096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5D46463-BE76-C89D-06D7-7D4533151217}"/>
              </a:ext>
            </a:extLst>
          </p:cNvPr>
          <p:cNvSpPr/>
          <p:nvPr/>
        </p:nvSpPr>
        <p:spPr>
          <a:xfrm>
            <a:off x="-79513" y="339954"/>
            <a:ext cx="3514476" cy="693716"/>
          </a:xfrm>
          <a:prstGeom prst="roundRect">
            <a:avLst/>
          </a:prstGeom>
          <a:solidFill>
            <a:srgbClr val="DEECF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C5AB0E-BA2D-4F4C-21BF-166A4C19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39" y="233569"/>
            <a:ext cx="3859747" cy="871538"/>
          </a:xfrm>
        </p:spPr>
        <p:txBody>
          <a:bodyPr>
            <a:normAutofit/>
          </a:bodyPr>
          <a:lstStyle/>
          <a:p>
            <a:r>
              <a:rPr lang="en-US" sz="2400" b="0" dirty="0"/>
              <a:t>Examples of Squirrel </a:t>
            </a:r>
            <a:br>
              <a:rPr lang="en-US" sz="2400" b="0" dirty="0"/>
            </a:br>
            <a:r>
              <a:rPr lang="en-US" sz="2400" b="0" dirty="0"/>
              <a:t>Selection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905F8B-457D-31E5-955E-7AAF7B86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8505" y="1263301"/>
            <a:ext cx="3008313" cy="341302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“Mid-grays” avoid hawks (stabilizing)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Smaller squirrels use smaller nest boxes (directional)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Mid-size squirrels are prey for cats (disruptive)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B6F7357D-F4EF-A075-7360-9D0FCDF05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5" t="3020"/>
          <a:stretch/>
        </p:blipFill>
        <p:spPr bwMode="auto">
          <a:xfrm>
            <a:off x="3813184" y="204787"/>
            <a:ext cx="4224351" cy="46058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037338-1034-1DD1-F5F5-D733F9EFBD64}"/>
              </a:ext>
            </a:extLst>
          </p:cNvPr>
          <p:cNvSpPr txBox="1"/>
          <p:nvPr/>
        </p:nvSpPr>
        <p:spPr>
          <a:xfrm>
            <a:off x="7983693" y="725090"/>
            <a:ext cx="109247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Stabilizing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Directional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Disruptive</a:t>
            </a:r>
          </a:p>
        </p:txBody>
      </p:sp>
    </p:spTree>
    <p:extLst>
      <p:ext uri="{BB962C8B-B14F-4D97-AF65-F5344CB8AC3E}">
        <p14:creationId xmlns:p14="http://schemas.microsoft.com/office/powerpoint/2010/main" val="220739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564AD-CB46-4C9C-0C09-52F28A25B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0F2498C-7673-BFEC-B69A-55B59543748E}"/>
              </a:ext>
            </a:extLst>
          </p:cNvPr>
          <p:cNvSpPr/>
          <p:nvPr/>
        </p:nvSpPr>
        <p:spPr>
          <a:xfrm>
            <a:off x="-127220" y="258768"/>
            <a:ext cx="8704626" cy="857250"/>
          </a:xfrm>
          <a:prstGeom prst="roundRect">
            <a:avLst/>
          </a:prstGeom>
          <a:solidFill>
            <a:srgbClr val="DEECF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F7096B-B622-3396-452E-085C8C596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768"/>
            <a:ext cx="8199718" cy="857250"/>
          </a:xfrm>
        </p:spPr>
        <p:txBody>
          <a:bodyPr/>
          <a:lstStyle/>
          <a:p>
            <a:r>
              <a:rPr lang="en-US" dirty="0"/>
              <a:t>Using What You’ve Learned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68A185-EB98-BF22-EBB8-660ED939B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18" y="1483568"/>
            <a:ext cx="8229600" cy="3326521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other events or environmental variables do you think might cause our squirrel population to undergo: </a:t>
            </a:r>
          </a:p>
          <a:p>
            <a:pPr marL="857250" lvl="1" indent="-457200"/>
            <a:r>
              <a:rPr lang="en-US" sz="2400" b="1" dirty="0"/>
              <a:t>Stabilizing</a:t>
            </a:r>
            <a:r>
              <a:rPr lang="en-US" sz="2400" dirty="0"/>
              <a:t> selection?</a:t>
            </a:r>
          </a:p>
          <a:p>
            <a:pPr marL="857250" lvl="1" indent="-457200"/>
            <a:r>
              <a:rPr lang="en-US" sz="2400" b="1" dirty="0"/>
              <a:t>Directional </a:t>
            </a:r>
            <a:r>
              <a:rPr lang="en-US" sz="2400" dirty="0"/>
              <a:t>selection?</a:t>
            </a:r>
          </a:p>
          <a:p>
            <a:pPr marL="857250" lvl="1" indent="-457200"/>
            <a:r>
              <a:rPr lang="en-US" sz="2400" b="1" dirty="0"/>
              <a:t>Disruptive </a:t>
            </a:r>
            <a:r>
              <a:rPr lang="en-US" sz="2400" dirty="0"/>
              <a:t>selection?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Working with a partner, think of a </a:t>
            </a:r>
            <a:r>
              <a:rPr lang="en-US" sz="2400" b="1" dirty="0"/>
              <a:t>new</a:t>
            </a:r>
            <a:r>
              <a:rPr lang="en-US" sz="2400" dirty="0"/>
              <a:t> situation where you might see one or more kinds of selection. In a couple sentences, describe the organism and how selection is happening.</a:t>
            </a:r>
          </a:p>
        </p:txBody>
      </p:sp>
    </p:spTree>
    <p:extLst>
      <p:ext uri="{BB962C8B-B14F-4D97-AF65-F5344CB8AC3E}">
        <p14:creationId xmlns:p14="http://schemas.microsoft.com/office/powerpoint/2010/main" val="413692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21121-5011-1747-5430-1C92CEB2E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58413BF-1C10-56FB-D6FA-8B28C37E49F6}"/>
              </a:ext>
            </a:extLst>
          </p:cNvPr>
          <p:cNvSpPr/>
          <p:nvPr/>
        </p:nvSpPr>
        <p:spPr>
          <a:xfrm>
            <a:off x="-127220" y="258768"/>
            <a:ext cx="8704626" cy="857250"/>
          </a:xfrm>
          <a:prstGeom prst="roundRect">
            <a:avLst/>
          </a:prstGeom>
          <a:solidFill>
            <a:srgbClr val="DEECF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5EE5F4-BB36-50D9-EC9B-867303A8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8768"/>
            <a:ext cx="8199718" cy="857250"/>
          </a:xfrm>
        </p:spPr>
        <p:txBody>
          <a:bodyPr/>
          <a:lstStyle/>
          <a:p>
            <a:r>
              <a:rPr lang="en-US" dirty="0"/>
              <a:t>What You Will Do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544246-9456-0EED-3645-6A0C6D93E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18" y="1483568"/>
            <a:ext cx="8229600" cy="332652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You are “whatsits” foraging in winter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You must get 5 pieces of food to your nest/week, or “die” </a:t>
            </a:r>
          </a:p>
          <a:p>
            <a:pPr marL="857250" lvl="1" indent="-457200"/>
            <a:r>
              <a:rPr lang="en-US" sz="2400" b="1" dirty="0"/>
              <a:t>Ex. 1.</a:t>
            </a:r>
            <a:r>
              <a:rPr lang="en-US" sz="2400" dirty="0"/>
              <a:t> Whatsits feeding strategy </a:t>
            </a:r>
          </a:p>
          <a:p>
            <a:pPr marL="857250" lvl="1" indent="-457200"/>
            <a:r>
              <a:rPr lang="en-US" sz="2400" b="1" dirty="0"/>
              <a:t>Ex. 2. </a:t>
            </a:r>
            <a:r>
              <a:rPr lang="en-US" sz="2400" dirty="0"/>
              <a:t>Different mouthparts, food items</a:t>
            </a:r>
          </a:p>
          <a:p>
            <a:pPr marL="857250" lvl="1" indent="-457200"/>
            <a:r>
              <a:rPr lang="en-US" sz="2400" b="1" dirty="0"/>
              <a:t>Ex. 3.</a:t>
            </a:r>
            <a:r>
              <a:rPr lang="en-US" sz="2400" dirty="0"/>
              <a:t> New habitat, new foods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Make predictions first, run simulation, compare predictions to observed outcomes.</a:t>
            </a:r>
          </a:p>
        </p:txBody>
      </p:sp>
    </p:spTree>
    <p:extLst>
      <p:ext uri="{BB962C8B-B14F-4D97-AF65-F5344CB8AC3E}">
        <p14:creationId xmlns:p14="http://schemas.microsoft.com/office/powerpoint/2010/main" val="270060341"/>
      </p:ext>
    </p:extLst>
  </p:cSld>
  <p:clrMapOvr>
    <a:masterClrMapping/>
  </p:clrMapOvr>
</p:sld>
</file>

<file path=ppt/theme/theme1.xml><?xml version="1.0" encoding="utf-8"?>
<a:theme xmlns:a="http://schemas.openxmlformats.org/drawingml/2006/main" name="Biology Slides Template">
  <a:themeElements>
    <a:clrScheme name="Custom 1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804000"/>
      </a:hlink>
      <a:folHlink>
        <a:srgbClr val="99663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WP Template" id="{856F01FF-6602-0447-82CC-3C449DDC28A1}" vid="{F967C9EE-F2F1-2C46-99FB-24F9A5231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{B5E5822E-AF39-764F-AA59-4D0434E412AD}tf10001069</Template>
  <TotalTime>4994</TotalTime>
  <Words>875</Words>
  <Application>Microsoft Macintosh PowerPoint</Application>
  <PresentationFormat>On-screen Show (16:9)</PresentationFormat>
  <Paragraphs>118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Biology Slides Template</vt:lpstr>
      <vt:lpstr>Whatsits in Winter: A Branching Options Exercise for Illustrating Natural Selection</vt:lpstr>
      <vt:lpstr>Goals &amp; Outline for Today</vt:lpstr>
      <vt:lpstr>Slide Annotations</vt:lpstr>
      <vt:lpstr>What Are Typical 1st-Year Students’ Misconceptions  About Natural Selection? </vt:lpstr>
      <vt:lpstr>Eastern Gray Squirrels  Vary a LOT</vt:lpstr>
      <vt:lpstr>Our Model: Gray Squirrel Diversity on Campus</vt:lpstr>
      <vt:lpstr>Examples of Squirrel  Selection</vt:lpstr>
      <vt:lpstr>Using What You’ve Learned</vt:lpstr>
      <vt:lpstr>What You Will Do Today</vt:lpstr>
      <vt:lpstr>Data You Are Collecting &amp; Collating</vt:lpstr>
      <vt:lpstr>Let’s Go Forage!</vt:lpstr>
      <vt:lpstr>Instructors’ Information</vt:lpstr>
      <vt:lpstr>Instructors’ Information, cont.</vt:lpstr>
      <vt:lpstr>Instructors’ Information, cont.</vt:lpstr>
      <vt:lpstr>Lab Debrief</vt:lpstr>
      <vt:lpstr>For Instructors: Branching Options We ID’ed</vt:lpstr>
      <vt:lpstr>THANKS for coming today!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A Daniel Johnson</dc:creator>
  <cp:lastModifiedBy>Johnson, Dan</cp:lastModifiedBy>
  <cp:revision>39</cp:revision>
  <dcterms:created xsi:type="dcterms:W3CDTF">2022-06-20T15:14:32Z</dcterms:created>
  <dcterms:modified xsi:type="dcterms:W3CDTF">2024-07-17T19:51:31Z</dcterms:modified>
</cp:coreProperties>
</file>